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71" r:id="rId12"/>
    <p:sldId id="267" r:id="rId13"/>
    <p:sldId id="27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 Klima" initials="JK" lastIdx="0" clrIdx="0">
    <p:extLst>
      <p:ext uri="{19B8F6BF-5375-455C-9EA6-DF929625EA0E}">
        <p15:presenceInfo xmlns:p15="http://schemas.microsoft.com/office/powerpoint/2012/main" userId="2e4b455692880c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1CA44-6D8F-487F-8E3E-80DFB15C389D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E860680-D766-4437-BD6E-EE674EB48FC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913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1CA44-6D8F-487F-8E3E-80DFB15C389D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0680-D766-4437-BD6E-EE674EB48FCE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52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1CA44-6D8F-487F-8E3E-80DFB15C389D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0680-D766-4437-BD6E-EE674EB48FC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14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1CA44-6D8F-487F-8E3E-80DFB15C389D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0680-D766-4437-BD6E-EE674EB48FCE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5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1CA44-6D8F-487F-8E3E-80DFB15C389D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0680-D766-4437-BD6E-EE674EB48FC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171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1CA44-6D8F-487F-8E3E-80DFB15C389D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0680-D766-4437-BD6E-EE674EB48FCE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611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1CA44-6D8F-487F-8E3E-80DFB15C389D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0680-D766-4437-BD6E-EE674EB48FCE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922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1CA44-6D8F-487F-8E3E-80DFB15C389D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0680-D766-4437-BD6E-EE674EB48FCE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061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1CA44-6D8F-487F-8E3E-80DFB15C389D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0680-D766-4437-BD6E-EE674EB48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456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1CA44-6D8F-487F-8E3E-80DFB15C389D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0680-D766-4437-BD6E-EE674EB48FCE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183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DA81CA44-6D8F-487F-8E3E-80DFB15C389D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0680-D766-4437-BD6E-EE674EB48FCE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361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81CA44-6D8F-487F-8E3E-80DFB15C389D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E860680-D766-4437-BD6E-EE674EB48FC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375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5F9E98A-4FF4-43D6-9C48-6DF0E7F2D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07A636-DC99-4588-80C4-9E069B97C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7BF1E-0629-47EE-8CCB-6EEE84D23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933" y="960241"/>
            <a:ext cx="6849699" cy="4203872"/>
          </a:xfrm>
        </p:spPr>
        <p:txBody>
          <a:bodyPr anchor="ctr">
            <a:normAutofit/>
          </a:bodyPr>
          <a:lstStyle/>
          <a:p>
            <a:pPr algn="r"/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New York City</a:t>
            </a:r>
            <a:b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AIRBNB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96111C-3DD4-4E43-AB47-E496DEF429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3071" y="964028"/>
            <a:ext cx="2770873" cy="4196299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Jeff Klima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Kenny Cutler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Linn Slater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2BAA51-3181-4303-929A-FCD9C33F8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7685" y="1328764"/>
            <a:ext cx="0" cy="3466826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4ED6A5F-3B06-48C5-850F-8045C4DF6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A60B9D-8DAC-4DA9-88DE-9911621A2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3836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FFA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114BD5-80C2-489B-9275-750F05667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77" y="643467"/>
            <a:ext cx="1051144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97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2">
            <a:extLst>
              <a:ext uri="{FF2B5EF4-FFF2-40B4-BE49-F238E27FC236}">
                <a16:creationId xmlns:a16="http://schemas.microsoft.com/office/drawing/2014/main" id="{6738F172-08B9-4BA5-B753-7D93472C0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4" name="Picture 24">
            <a:extLst>
              <a:ext uri="{FF2B5EF4-FFF2-40B4-BE49-F238E27FC236}">
                <a16:creationId xmlns:a16="http://schemas.microsoft.com/office/drawing/2014/main" id="{C900681B-C4FD-40B3-B5BC-C33231614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5" name="Straight Connector 26">
            <a:extLst>
              <a:ext uri="{FF2B5EF4-FFF2-40B4-BE49-F238E27FC236}">
                <a16:creationId xmlns:a16="http://schemas.microsoft.com/office/drawing/2014/main" id="{FEAACD67-2FB5-4530-9B74-8D946F1CE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28">
            <a:extLst>
              <a:ext uri="{FF2B5EF4-FFF2-40B4-BE49-F238E27FC236}">
                <a16:creationId xmlns:a16="http://schemas.microsoft.com/office/drawing/2014/main" id="{550B5DED-C3C5-4B01-8AC3-3EE8CDF88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0">
            <a:extLst>
              <a:ext uri="{FF2B5EF4-FFF2-40B4-BE49-F238E27FC236}">
                <a16:creationId xmlns:a16="http://schemas.microsoft.com/office/drawing/2014/main" id="{9645F163-EAE9-4EBE-BD11-7103BAE2A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F287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5ADE4F3-ABC4-4C2C-9B87-76FF86A616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4856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75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55797-EA56-4F7F-8599-6C77149C6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602F2-3599-4060-9783-C4B7544D8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lacked adequate explanations</a:t>
            </a:r>
          </a:p>
          <a:p>
            <a:pPr lvl="1"/>
            <a:r>
              <a:rPr lang="en-US" dirty="0"/>
              <a:t>Variables not easily understood</a:t>
            </a:r>
          </a:p>
          <a:p>
            <a:pPr lvl="1"/>
            <a:r>
              <a:rPr lang="en-US" dirty="0"/>
              <a:t>Key information was limited</a:t>
            </a:r>
          </a:p>
          <a:p>
            <a:r>
              <a:rPr lang="en-US" dirty="0"/>
              <a:t>Could have used information like:</a:t>
            </a:r>
          </a:p>
          <a:p>
            <a:pPr lvl="1"/>
            <a:r>
              <a:rPr lang="en-US" dirty="0"/>
              <a:t>How often listings rent</a:t>
            </a:r>
          </a:p>
          <a:p>
            <a:pPr lvl="1"/>
            <a:r>
              <a:rPr lang="en-US" dirty="0"/>
              <a:t>How long they were rented for</a:t>
            </a:r>
          </a:p>
          <a:p>
            <a:pPr lvl="1"/>
            <a:r>
              <a:rPr lang="en-US" dirty="0"/>
              <a:t>Total number of stays</a:t>
            </a:r>
          </a:p>
          <a:p>
            <a:r>
              <a:rPr lang="en-US" dirty="0"/>
              <a:t>Predictions outside $90 to $200 range inaccurate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60B6CC-6B8A-A144-AC4D-F9A0C4B5D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173" y="261256"/>
            <a:ext cx="4691743" cy="469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88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8486D6-7428-473B-8B7E-C35713F14602}"/>
              </a:ext>
            </a:extLst>
          </p:cNvPr>
          <p:cNvSpPr txBox="1"/>
          <p:nvPr/>
        </p:nvSpPr>
        <p:spPr>
          <a:xfrm>
            <a:off x="1242875" y="1704511"/>
            <a:ext cx="92682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57119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2018B-EA21-834C-9C12-64ADC268F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1398-B115-D14B-A77C-BE877FD31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endParaRPr lang="en-US" b="1" dirty="0"/>
          </a:p>
          <a:p>
            <a:r>
              <a:rPr lang="en-US" b="1" dirty="0"/>
              <a:t>5 boroughs</a:t>
            </a:r>
          </a:p>
          <a:p>
            <a:pPr lvl="1"/>
            <a:r>
              <a:rPr lang="en-US" dirty="0"/>
              <a:t>Manhattan</a:t>
            </a:r>
          </a:p>
          <a:p>
            <a:pPr lvl="1"/>
            <a:r>
              <a:rPr lang="en-US" dirty="0"/>
              <a:t>Brooklyn</a:t>
            </a:r>
          </a:p>
          <a:p>
            <a:pPr lvl="1"/>
            <a:r>
              <a:rPr lang="en-US" dirty="0"/>
              <a:t>Bronx</a:t>
            </a:r>
          </a:p>
          <a:p>
            <a:pPr lvl="1"/>
            <a:r>
              <a:rPr lang="en-US" dirty="0"/>
              <a:t>Queens</a:t>
            </a:r>
          </a:p>
          <a:p>
            <a:pPr lvl="1"/>
            <a:r>
              <a:rPr lang="en-US" dirty="0"/>
              <a:t>Staten Island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3 room types</a:t>
            </a:r>
          </a:p>
          <a:p>
            <a:pPr lvl="1"/>
            <a:r>
              <a:rPr lang="en-US" dirty="0"/>
              <a:t>Entire home/apartment</a:t>
            </a:r>
          </a:p>
          <a:p>
            <a:pPr lvl="1"/>
            <a:r>
              <a:rPr lang="en-US" dirty="0"/>
              <a:t>Private room</a:t>
            </a:r>
          </a:p>
          <a:p>
            <a:pPr lvl="1"/>
            <a:r>
              <a:rPr lang="en-US" dirty="0"/>
              <a:t>Shared room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082449-EFD8-6045-B041-A16633418882}"/>
              </a:ext>
            </a:extLst>
          </p:cNvPr>
          <p:cNvSpPr txBox="1"/>
          <p:nvPr/>
        </p:nvSpPr>
        <p:spPr>
          <a:xfrm>
            <a:off x="6814457" y="804518"/>
            <a:ext cx="3915275" cy="561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59C63B-DCD0-7343-9BCC-981686A7ADD7}"/>
              </a:ext>
            </a:extLst>
          </p:cNvPr>
          <p:cNvSpPr txBox="1"/>
          <p:nvPr/>
        </p:nvSpPr>
        <p:spPr>
          <a:xfrm>
            <a:off x="1451579" y="2017469"/>
            <a:ext cx="99494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Predict price of an Airbnb in NYC based on borough and room type</a:t>
            </a:r>
          </a:p>
        </p:txBody>
      </p:sp>
    </p:spTree>
    <p:extLst>
      <p:ext uri="{BB962C8B-B14F-4D97-AF65-F5344CB8AC3E}">
        <p14:creationId xmlns:p14="http://schemas.microsoft.com/office/powerpoint/2010/main" val="3102879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131F9-476A-48A0-BF16-2503C3F6F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973D5-38D3-4D74-9675-0904BA871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Kaggle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.csv file scraped from Airbnb website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York City data – 2011 to 2019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Listing activity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Metrics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cleanup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$0 listings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Listings greater than $1,000 per night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1CB27E-C68A-2140-97FF-E456A9159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788" y="2015732"/>
            <a:ext cx="4915527" cy="327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811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3D432-D092-4517-9B3E-CC0965102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782747"/>
            <a:ext cx="9603275" cy="1049235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Machine Learning Journey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3B4F2-CC65-4EA3-B549-AB068666C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25839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Stop 1: Linear regression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Reshaped y data (price)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 categorical data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Residuals only plot between 0 and 1 on x-axis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Stop 2: Sequential Model (Neural Networks)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One model for each room type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Classification model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Predicts 2 prices – high and low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Stop 3: Back to Linear Regression we go!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 scaler on y data (price)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Seaborn for residual 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E83B9E-9A46-2242-8808-8F8A9AD66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553" y="2348593"/>
            <a:ext cx="40513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00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100F5-29FF-452A-93B3-83CA1BF77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804519"/>
            <a:ext cx="9603275" cy="1049235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Machine learning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20722-1DCC-4CEF-A9EC-9FF25E92A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35332"/>
            <a:ext cx="9603275" cy="4118149"/>
          </a:xfrm>
        </p:spPr>
        <p:txBody>
          <a:bodyPr numCol="2">
            <a:normAutofit/>
          </a:bodyPr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Notebook/Pandas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Load and manipulate data</a:t>
            </a:r>
          </a:p>
          <a:p>
            <a:pPr marL="457200" lvl="1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/>
              <a:t>Sci-kit Learn - Supervised Learning - Linear Regression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 err="1"/>
              <a:t>train_test_split</a:t>
            </a:r>
            <a:endParaRPr lang="en-US" b="1" dirty="0"/>
          </a:p>
          <a:p>
            <a:pPr lvl="1"/>
            <a:r>
              <a:rPr lang="en-US" dirty="0"/>
              <a:t>Create training and testing data</a:t>
            </a:r>
          </a:p>
          <a:p>
            <a:endParaRPr lang="en-US" dirty="0"/>
          </a:p>
          <a:p>
            <a:r>
              <a:rPr lang="en-US" b="1" dirty="0" err="1"/>
              <a:t>StandardScaler</a:t>
            </a:r>
            <a:r>
              <a:rPr lang="en-US" b="1" dirty="0"/>
              <a:t> on X</a:t>
            </a:r>
          </a:p>
          <a:p>
            <a:pPr lvl="1"/>
            <a:r>
              <a:rPr lang="en-US" dirty="0"/>
              <a:t>Fit the model to scaled training data </a:t>
            </a:r>
          </a:p>
          <a:p>
            <a:pPr lvl="1"/>
            <a:r>
              <a:rPr lang="en-US" dirty="0"/>
              <a:t>Predictions using scaled testing data</a:t>
            </a:r>
          </a:p>
          <a:p>
            <a:pPr lvl="1"/>
            <a:r>
              <a:rPr lang="en-US" dirty="0"/>
              <a:t>Quantified the model using scaled data</a:t>
            </a:r>
          </a:p>
          <a:p>
            <a:r>
              <a:rPr lang="en-US" b="1" dirty="0"/>
              <a:t>Regression analysis</a:t>
            </a:r>
          </a:p>
          <a:p>
            <a:pPr lvl="1"/>
            <a:r>
              <a:rPr lang="en-US" dirty="0"/>
              <a:t>Ridge</a:t>
            </a:r>
          </a:p>
          <a:p>
            <a:pPr lvl="1"/>
            <a:r>
              <a:rPr lang="en-US" dirty="0"/>
              <a:t>Lasso</a:t>
            </a:r>
          </a:p>
          <a:p>
            <a:pPr lvl="1"/>
            <a:r>
              <a:rPr lang="en-US" dirty="0"/>
              <a:t>Elastic Net</a:t>
            </a:r>
          </a:p>
        </p:txBody>
      </p:sp>
    </p:spTree>
    <p:extLst>
      <p:ext uri="{BB962C8B-B14F-4D97-AF65-F5344CB8AC3E}">
        <p14:creationId xmlns:p14="http://schemas.microsoft.com/office/powerpoint/2010/main" val="3441128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56012FD-74A8-4C91-B318-435CF2B71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06E8E8A-80CC-40E0-BC13-997D6C7E4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Residual Plot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33AA32-02BA-4B2A-A7C2-8598A1734A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51579" y="2015734"/>
            <a:ext cx="4162555" cy="345061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Overlapping plot points</a:t>
            </a:r>
          </a:p>
          <a:p>
            <a:pPr lvl="1"/>
            <a:r>
              <a:rPr lang="en-US" dirty="0"/>
              <a:t>Difficult to read and understand</a:t>
            </a:r>
          </a:p>
          <a:p>
            <a:r>
              <a:rPr lang="en-US" dirty="0"/>
              <a:t>Seaborn </a:t>
            </a:r>
            <a:r>
              <a:rPr lang="en-US" dirty="0" err="1"/>
              <a:t>stripplot</a:t>
            </a:r>
            <a:r>
              <a:rPr lang="en-US" dirty="0"/>
              <a:t> with jitter</a:t>
            </a:r>
          </a:p>
          <a:p>
            <a:pPr lvl="1"/>
            <a:r>
              <a:rPr lang="en-US" dirty="0"/>
              <a:t>Adds noise to the graph for clearer picture</a:t>
            </a:r>
          </a:p>
          <a:p>
            <a:pPr marL="0" indent="0">
              <a:buNone/>
            </a:pPr>
            <a:r>
              <a:rPr lang="en-US" dirty="0"/>
              <a:t>Given more time, we would have experimented with other types of graphs in an effort to better illustrate the results.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74170C-76A9-4A45-8A34-EB2F74A2451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240394" y="2015734"/>
            <a:ext cx="4668476" cy="345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598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8DFBE-6DC5-442A-B1C2-5C7391F9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C646D-BEA6-4C32-B83D-3EB0AFFEF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Standard Linear Regression</a:t>
            </a:r>
          </a:p>
          <a:p>
            <a:pPr lvl="1" fontAlgn="base" latinLnBrk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MSE with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Y_train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9776.3319</a:t>
            </a:r>
          </a:p>
          <a:p>
            <a:pPr lvl="1" fontAlgn="base" latinLnBrk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MSE with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X_test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Y_test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10324.5386</a:t>
            </a:r>
          </a:p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Lasso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MSE: 10325.1153, R2: 0.273604</a:t>
            </a:r>
          </a:p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Ridge Regression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MSE: 10325.0724, R2: 0.273607</a:t>
            </a:r>
          </a:p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Elastic-Net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MSE: 10325.5492, R2: 0.273573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63AF02-4DD8-8A48-BA1A-C4F7F8A68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087" y="511629"/>
            <a:ext cx="5040086" cy="504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591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F199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18FE23-632E-4A73-8774-72F94FCAB5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97" y="643467"/>
            <a:ext cx="1041320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430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64AE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6E6A2A5-3DF5-448C-8B21-F717CAE7BC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15" y="643467"/>
            <a:ext cx="1087037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942616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338</Words>
  <Application>Microsoft Office PowerPoint</Application>
  <PresentationFormat>Widescreen</PresentationFormat>
  <Paragraphs>85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Arial</vt:lpstr>
      <vt:lpstr>Gallery</vt:lpstr>
      <vt:lpstr>New York City AIRBNB</vt:lpstr>
      <vt:lpstr>Project goal</vt:lpstr>
      <vt:lpstr>Dataset</vt:lpstr>
      <vt:lpstr>Machine Learning Journey</vt:lpstr>
      <vt:lpstr>Machine learning steps</vt:lpstr>
      <vt:lpstr>Residual Plot</vt:lpstr>
      <vt:lpstr>Results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York City AIRBNB</dc:title>
  <dc:creator>Jeff Klima</dc:creator>
  <cp:lastModifiedBy>Jeff Klima</cp:lastModifiedBy>
  <cp:revision>2</cp:revision>
  <dcterms:created xsi:type="dcterms:W3CDTF">2019-10-02T01:39:38Z</dcterms:created>
  <dcterms:modified xsi:type="dcterms:W3CDTF">2019-10-02T01:44:29Z</dcterms:modified>
</cp:coreProperties>
</file>